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42"/>
  </p:notesMasterIdLst>
  <p:sldIdLst>
    <p:sldId id="25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303" r:id="rId16"/>
    <p:sldId id="304" r:id="rId17"/>
    <p:sldId id="281" r:id="rId18"/>
    <p:sldId id="282" r:id="rId19"/>
    <p:sldId id="302" r:id="rId20"/>
    <p:sldId id="326" r:id="rId21"/>
    <p:sldId id="305" r:id="rId22"/>
    <p:sldId id="283" r:id="rId23"/>
    <p:sldId id="284" r:id="rId24"/>
    <p:sldId id="344" r:id="rId25"/>
    <p:sldId id="285" r:id="rId26"/>
    <p:sldId id="286" r:id="rId27"/>
    <p:sldId id="345" r:id="rId28"/>
    <p:sldId id="287" r:id="rId29"/>
    <p:sldId id="325" r:id="rId30"/>
    <p:sldId id="293" r:id="rId31"/>
    <p:sldId id="294" r:id="rId32"/>
    <p:sldId id="288" r:id="rId33"/>
    <p:sldId id="289" r:id="rId34"/>
    <p:sldId id="290" r:id="rId35"/>
    <p:sldId id="291" r:id="rId36"/>
    <p:sldId id="300" r:id="rId37"/>
    <p:sldId id="322" r:id="rId38"/>
    <p:sldId id="323" r:id="rId39"/>
    <p:sldId id="360" r:id="rId40"/>
    <p:sldId id="269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  <p14:sldId id="323"/>
            <p14:sldId id="36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70" d="100"/>
          <a:sy n="70" d="100"/>
        </p:scale>
        <p:origin x="184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19-09-16T15:57:3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675 635,'0'1,"-3"-1,-2 1,-7 1,1-1,-3 0,2 0,3-1,1 0,3 0,3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2020/9/19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7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817251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aike.baidu.com/view/3314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8930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18868112881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731" y="253015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457200" y="1212602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457200" y="1212602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457200" y="1211015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/>
        </p:nvGraphicFramePr>
        <p:xfrm>
          <a:off x="285750" y="2699469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Visio" r:id="rId3" imgW="2151380" imgH="1245870" progId="">
                  <p:embed/>
                </p:oleObj>
              </mc:Choice>
              <mc:Fallback>
                <p:oleObj name="Visio" r:id="rId3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699469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/>
              <a:t>在实验箱中，用二极管、三极管及电阻等分别构成如下电路并测试，同时记录有关数据。</a:t>
            </a:r>
            <a:endParaRPr lang="en-US" altLang="zh-CN" sz="24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>
                <a:latin typeface="+mn-ea"/>
                <a:ea typeface="+mn-ea"/>
              </a:rPr>
              <a:t>Vcc</a:t>
            </a:r>
            <a:r>
              <a:rPr lang="zh-CN" altLang="en-US" sz="2200" dirty="0">
                <a:latin typeface="+mn-ea"/>
                <a:ea typeface="+mn-ea"/>
              </a:rPr>
              <a:t>接实验箱中</a:t>
            </a:r>
            <a:r>
              <a:rPr lang="en-US" altLang="zh-CN" sz="2200" dirty="0">
                <a:latin typeface="+mn-ea"/>
                <a:ea typeface="+mn-ea"/>
              </a:rPr>
              <a:t>+5V</a:t>
            </a:r>
            <a:r>
              <a:rPr lang="zh-CN" altLang="en-US" sz="2200" dirty="0">
                <a:latin typeface="+mn-ea"/>
                <a:ea typeface="+mn-ea"/>
              </a:rPr>
              <a:t>直流电源。</a:t>
            </a:r>
          </a:p>
          <a:p>
            <a:pPr>
              <a:defRPr/>
            </a:pPr>
            <a:r>
              <a:rPr lang="zh-CN" altLang="en-US" sz="2200" dirty="0">
                <a:latin typeface="+mn-ea"/>
                <a:ea typeface="+mn-ea"/>
              </a:rPr>
              <a:t>输入高低电平通过</a:t>
            </a:r>
            <a:r>
              <a:rPr lang="zh-CN" altLang="en-US" sz="2400" dirty="0">
                <a:latin typeface="+mn-ea"/>
                <a:ea typeface="+mn-ea"/>
              </a:rPr>
              <a:t>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zh-CN" altLang="en-US" sz="2200" dirty="0">
                <a:latin typeface="+mn-ea"/>
                <a:ea typeface="+mn-ea"/>
              </a:rPr>
              <a:t>产生。输入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及对应输出</a:t>
            </a:r>
            <a:r>
              <a:rPr lang="en-US" altLang="zh-CN" sz="2200" i="1" dirty="0">
                <a:latin typeface="+mn-ea"/>
                <a:ea typeface="+mn-ea"/>
              </a:rPr>
              <a:t>F</a:t>
            </a:r>
            <a:r>
              <a:rPr lang="en-US" altLang="zh-CN" sz="2200" dirty="0">
                <a:latin typeface="+mn-ea"/>
                <a:ea typeface="+mn-ea"/>
              </a:rPr>
              <a:t> </a:t>
            </a:r>
            <a:r>
              <a:rPr lang="zh-CN" altLang="en-US" sz="2200" dirty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5147945" y="1183640"/>
          <a:ext cx="3898900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3895725" imgH="2886075" progId="Paint.Picture">
                  <p:embed/>
                </p:oleObj>
              </mc:Choice>
              <mc:Fallback>
                <p:oleObj r:id="rId3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898900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5" imgW="3305175" imgH="3209925" progId="Paint.Picture">
                  <p:embed/>
                </p:oleObj>
              </mc:Choice>
              <mc:Fallback>
                <p:oleObj r:id="rId5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高低电平</a:t>
            </a: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产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高低电平的电路图，实验板内部给你接好的，不需要你自己接线，通过拨位开关，插孔</a:t>
            </a:r>
            <a:r>
              <a:rPr lang="en-US" altLang="zh-CN" sz="2800" b="1" dirty="0">
                <a:latin typeface="+mn-ea"/>
                <a:ea typeface="+mn-ea"/>
              </a:rPr>
              <a:t>S1/S2/S3/S4/S5/S6</a:t>
            </a:r>
            <a:r>
              <a:rPr lang="zh-CN" altLang="en-US" sz="2800" b="1" dirty="0">
                <a:latin typeface="+mn-ea"/>
                <a:ea typeface="+mn-ea"/>
              </a:rPr>
              <a:t>能直接输出高电平和低电平。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4" imgW="3305175" imgH="3209925" progId="Paint.Picture">
                  <p:embed/>
                </p:oleObj>
              </mc:Choice>
              <mc:Fallback>
                <p:oleObj r:id="rId4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4" imgW="3714750" imgH="3143250" progId="Paint.Picture">
                  <p:embed/>
                </p:oleObj>
              </mc:Choice>
              <mc:Fallback>
                <p:oleObj r:id="rId4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4" imgW="4962525" imgH="3609975" progId="Paint.Picture">
                  <p:embed/>
                </p:oleObj>
              </mc:Choice>
              <mc:Fallback>
                <p:oleObj r:id="rId4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或门测试三组数据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r:id="rId3" imgW="3714750" imgH="3143250" progId="Paint.Picture">
                  <p:embed/>
                </p:oleObj>
              </mc:Choice>
              <mc:Fallback>
                <p:oleObj r:id="rId3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5" imgW="4962525" imgH="3609975" progId="Paint.Picture">
                  <p:embed/>
                </p:oleObj>
              </mc:Choice>
              <mc:Fallback>
                <p:oleObj r:id="rId5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7" imgW="3419475" imgH="2943225" progId="Paint.Picture">
                  <p:embed/>
                </p:oleObj>
              </mc:Choice>
              <mc:Fallback>
                <p:oleObj r:id="rId7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</a:p>
        </p:txBody>
      </p:sp>
      <p:pic>
        <p:nvPicPr>
          <p:cNvPr id="4" name="内容占位符 3" descr="OR1_副本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5" imgW="4962525" imgH="3609975" progId="Paint.Picture">
                  <p:embed/>
                </p:oleObj>
              </mc:Choice>
              <mc:Fallback>
                <p:oleObj r:id="rId5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/>
          </a:p>
          <a:p>
            <a:r>
              <a:rPr lang="zh-CN" altLang="en-US" dirty="0"/>
              <a:t>实验设备与材料</a:t>
            </a:r>
            <a:endParaRPr lang="en-US" altLang="zh-CN" dirty="0"/>
          </a:p>
          <a:p>
            <a:r>
              <a:rPr lang="zh-CN" altLang="en-US" dirty="0"/>
              <a:t>实验任务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实验内容与步骤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701040" y="3121025"/>
          <a:ext cx="7543165" cy="300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9267825" imgH="2686050" progId="Paint.Picture">
                  <p:embed/>
                </p:oleObj>
              </mc:Choice>
              <mc:Fallback>
                <p:oleObj r:id="rId3" imgW="9267825" imgH="26860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040" y="3121025"/>
                        <a:ext cx="7543165" cy="300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逻辑“非门”接线图</a:t>
            </a: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4958715" y="1163955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4" imgW="3714750" imgH="3162300" progId="Paint.Picture">
                  <p:embed/>
                </p:oleObj>
              </mc:Choice>
              <mc:Fallback>
                <p:oleObj r:id="rId4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r>
              <a:rPr lang="zh-CN"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测试二组数据</a:t>
            </a: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/>
          <p:cNvGraphicFramePr/>
          <p:nvPr/>
        </p:nvGraphicFramePr>
        <p:xfrm>
          <a:off x="246380" y="171704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3" imgW="3714750" imgH="3162300" progId="Paint.Picture">
                  <p:embed/>
                </p:oleObj>
              </mc:Choice>
              <mc:Fallback>
                <p:oleObj r:id="rId3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380" y="171704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464685" y="178371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r:id="rId5" imgW="3981450" imgH="3057525" progId="Paint.Picture">
                  <p:embed/>
                </p:oleObj>
              </mc:Choice>
              <mc:Fallback>
                <p:oleObj r:id="rId5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4685" y="178371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正逻辑“与非门”接线图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12379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/>
          <p:nvPr/>
        </p:nvGraphicFramePr>
        <p:xfrm>
          <a:off x="4699000" y="980440"/>
          <a:ext cx="4013200" cy="297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4" imgW="4010025" imgH="2971800" progId="Paint.Picture">
                  <p:embed/>
                </p:oleObj>
              </mc:Choice>
              <mc:Fallback>
                <p:oleObj r:id="rId4" imgW="4010025" imgH="2971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0" y="980440"/>
                        <a:ext cx="4013200" cy="297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799965" y="915035"/>
          <a:ext cx="4003040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r:id="rId6" imgW="4191000" imgH="3314700" progId="Paint.Picture">
                  <p:embed/>
                </p:oleObj>
              </mc:Choice>
              <mc:Fallback>
                <p:oleObj r:id="rId6" imgW="4191000" imgH="3314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9965" y="915035"/>
                        <a:ext cx="4003040" cy="331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与非门</a:t>
            </a:r>
            <a:r>
              <a:rPr lang="zh-CN" dirty="0">
                <a:sym typeface="+mn-ea"/>
              </a:rPr>
              <a:t>三组测试数据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279400" y="1298575"/>
          <a:ext cx="3178175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r:id="rId3" imgW="4191000" imgH="3314700" progId="Paint.Picture">
                  <p:embed/>
                </p:oleObj>
              </mc:Choice>
              <mc:Fallback>
                <p:oleObj r:id="rId3" imgW="4191000" imgH="3314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400" y="1298575"/>
                        <a:ext cx="3178175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309495" y="3799840"/>
          <a:ext cx="3641090" cy="278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5" imgW="3638550" imgH="2781300" progId="Paint.Picture">
                  <p:embed/>
                </p:oleObj>
              </mc:Choice>
              <mc:Fallback>
                <p:oleObj r:id="rId5" imgW="3638550" imgH="27813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9495" y="3799840"/>
                        <a:ext cx="3641090" cy="2783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45025" y="1377315"/>
          <a:ext cx="3688715" cy="2687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r:id="rId7" imgW="3686175" imgH="2686050" progId="Paint.Picture">
                  <p:embed/>
                </p:oleObj>
              </mc:Choice>
              <mc:Fallback>
                <p:oleObj r:id="rId7" imgW="3686175" imgH="2686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5025" y="1377315"/>
                        <a:ext cx="3688715" cy="2687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>
                <a:latin typeface="+mn-ea"/>
                <a:ea typeface="+mn-ea"/>
              </a:rPr>
              <a:t>VΩmA</a:t>
            </a:r>
            <a:r>
              <a:rPr lang="zh-CN" altLang="en-US" sz="2200" dirty="0">
                <a:latin typeface="+mn-ea"/>
                <a:ea typeface="+mn-ea"/>
              </a:rPr>
              <a:t>插孔，黑表笔插入</a:t>
            </a:r>
            <a:r>
              <a:rPr lang="en-US" altLang="zh-CN" sz="2200" dirty="0">
                <a:latin typeface="+mn-ea"/>
                <a:ea typeface="+mn-ea"/>
              </a:rPr>
              <a:t>COM</a:t>
            </a:r>
            <a:r>
              <a:rPr lang="zh-CN" altLang="en-US" sz="2200" dirty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>
                <a:latin typeface="+mn-ea"/>
                <a:ea typeface="+mn-ea"/>
              </a:rPr>
              <a:t>PNP</a:t>
            </a:r>
            <a:r>
              <a:rPr lang="zh-CN" altLang="en-US" sz="2200" dirty="0">
                <a:latin typeface="+mn-ea"/>
                <a:ea typeface="+mn-ea"/>
              </a:rPr>
              <a:t>还是</a:t>
            </a:r>
            <a:r>
              <a:rPr lang="en-US" altLang="zh-CN" sz="2200" dirty="0">
                <a:latin typeface="+mn-ea"/>
                <a:ea typeface="+mn-ea"/>
              </a:rPr>
              <a:t>NPN</a:t>
            </a:r>
            <a:r>
              <a:rPr lang="zh-CN" altLang="en-US" sz="2200" dirty="0">
                <a:latin typeface="+mn-ea"/>
                <a:ea typeface="+mn-ea"/>
              </a:rPr>
              <a:t>型，定下基极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endParaRPr lang="zh-CN" altLang="en-US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将功能量程置于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r>
              <a:rPr lang="zh-CN" altLang="en-US" sz="2200" dirty="0">
                <a:latin typeface="+mn-ea"/>
                <a:ea typeface="+mn-ea"/>
              </a:rPr>
              <a:t>要插对，集电极</a:t>
            </a:r>
            <a:r>
              <a:rPr lang="en-US" altLang="zh-CN" sz="2200" dirty="0">
                <a:latin typeface="+mn-ea"/>
                <a:ea typeface="+mn-ea"/>
              </a:rPr>
              <a:t>c</a:t>
            </a:r>
            <a:r>
              <a:rPr lang="zh-CN" altLang="en-US" sz="2200" dirty="0">
                <a:latin typeface="+mn-ea"/>
                <a:ea typeface="+mn-ea"/>
              </a:rPr>
              <a:t>和发射极</a:t>
            </a:r>
            <a:r>
              <a:rPr lang="en-US" altLang="zh-CN" sz="2200" dirty="0">
                <a:latin typeface="+mn-ea"/>
                <a:ea typeface="+mn-ea"/>
              </a:rPr>
              <a:t>e</a:t>
            </a:r>
            <a:r>
              <a:rPr lang="zh-CN" altLang="en-US" sz="2200" dirty="0">
                <a:latin typeface="+mn-ea"/>
                <a:ea typeface="+mn-ea"/>
              </a:rPr>
              <a:t>随便插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从显示屏上读取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极与插座上的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极插反，应把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极对调后再读取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值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Visio" r:id="rId3" imgW="736600" imgH="1447800" progId="Visio.Drawing.11">
                  <p:embed/>
                </p:oleObj>
              </mc:Choice>
              <mc:Fallback>
                <p:oleObj name="Visio" r:id="rId3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</a:p>
        </p:txBody>
      </p:sp>
      <p:pic>
        <p:nvPicPr>
          <p:cNvPr id="307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“   ”位置</a:t>
            </a:r>
            <a:r>
              <a:rPr lang="en-US" altLang="zh-CN" sz="2000" b="1"/>
              <a:t>PNP</a:t>
            </a:r>
            <a:r>
              <a:rPr lang="zh-CN" altLang="en-US" sz="2000" b="1"/>
              <a:t>型：</a:t>
            </a:r>
            <a:r>
              <a:rPr lang="zh-CN" altLang="en-US" sz="2000" b="1" dirty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>
                <a:latin typeface="+mn-ea"/>
                <a:sym typeface="+mn-ea"/>
              </a:rPr>
              <a:t>b</a:t>
            </a: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</a:p>
          <a:p>
            <a:endParaRPr lang="en-US" altLang="zh-CN" sz="2000" b="1" dirty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58" y="1062623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/>
              <a:t>掌握逻辑开关电路的基本结构</a:t>
            </a:r>
          </a:p>
          <a:p>
            <a:r>
              <a:rPr lang="zh-CN" altLang="en-US" dirty="0"/>
              <a:t>掌握二极管导通和截止的概念</a:t>
            </a:r>
          </a:p>
          <a:p>
            <a:r>
              <a:rPr lang="zh-CN" altLang="en-US" dirty="0"/>
              <a:t>用二极管、三极管构成简单逻辑门电路</a:t>
            </a:r>
          </a:p>
          <a:p>
            <a:r>
              <a:rPr lang="zh-CN" altLang="en-US" dirty="0"/>
              <a:t>掌握最简单的逻辑门电路构成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高低电平产生通过开关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开关向上拨高电平</a:t>
            </a:r>
            <a:r>
              <a:rPr lang="en-US" altLang="zh-CN" sz="2400" dirty="0">
                <a:latin typeface="+mn-ea"/>
                <a:ea typeface="+mn-ea"/>
              </a:rPr>
              <a:t>,</a:t>
            </a:r>
            <a:r>
              <a:rPr lang="zh-CN" altLang="en-US" sz="2400" dirty="0">
                <a:latin typeface="+mn-ea"/>
                <a:ea typeface="+mn-ea"/>
              </a:rPr>
              <a:t>开关向下拨低电平。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高低电平通过</a:t>
            </a:r>
            <a:r>
              <a:rPr lang="en-US" altLang="zh-CN" sz="2400" dirty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S1~~S6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开关图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开关内部接线图</a:t>
            </a: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生产高低电平的电路图，实验板内部接好的，不需要自己接线，通过拨位开关，插孔</a:t>
            </a:r>
            <a:r>
              <a:rPr lang="en-US" altLang="zh-CN" sz="2400" b="1" dirty="0"/>
              <a:t>S1/S2---/S5/S6</a:t>
            </a:r>
            <a:r>
              <a:rPr lang="zh-CN" altLang="en-US" sz="2400" b="1" dirty="0"/>
              <a:t>能直接输出高电平和低电平。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电阻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接地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</a:t>
            </a:r>
            <a:r>
              <a:rPr lang="zh-CN" altLang="en-US" dirty="0"/>
              <a:t>～</a:t>
            </a:r>
            <a:r>
              <a:rPr lang="en-US" altLang="zh-CN" dirty="0"/>
              <a:t>S6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实验室规章制度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r:id="rId3" imgW="10810240" imgH="7562850" progId="Paint.Picture">
                  <p:embed/>
                </p:oleObj>
              </mc:Choice>
              <mc:Fallback>
                <p:oleObj r:id="rId3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r:id="rId5" imgW="10106025" imgH="11372215" progId="Paint.Picture">
                  <p:embed/>
                </p:oleObj>
              </mc:Choice>
              <mc:Fallback>
                <p:oleObj r:id="rId5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/>
              <a:t>RIGOL-DS162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电路设计实验箱	</a:t>
            </a:r>
            <a:r>
              <a:rPr lang="en-US" altLang="zh-CN" dirty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电阻</a:t>
            </a:r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4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LVTTL:Low</a:t>
            </a:r>
            <a:r>
              <a:rPr lang="en-US" altLang="zh-CN" sz="1600" dirty="0"/>
              <a:t> 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logic</a:t>
            </a:r>
            <a:r>
              <a:rPr lang="zh-CN" altLang="en-US" sz="1600" dirty="0"/>
              <a:t>低电压晶体管晶体管逻辑</a:t>
            </a:r>
            <a:r>
              <a:rPr lang="en-US" altLang="zh-CN" sz="1600" dirty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互补金属氧化物半导体</a:t>
            </a:r>
            <a:r>
              <a:rPr lang="en-US" altLang="zh-CN" sz="1600" b="1" dirty="0"/>
              <a:t>.RS232:</a:t>
            </a:r>
            <a:r>
              <a:rPr lang="zh-CN" altLang="en-US" sz="1600" dirty="0">
                <a:hlinkClick r:id="rId3" action="ppaction://hlinkfile"/>
              </a:rPr>
              <a:t>异步传输</a:t>
            </a:r>
            <a:r>
              <a:rPr lang="zh-CN" altLang="en-US" sz="1600" dirty="0"/>
              <a:t>标准接口</a:t>
            </a:r>
            <a:r>
              <a:rPr lang="en-US" altLang="zh-CN" sz="1600" dirty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4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接口，</a:t>
            </a:r>
            <a:r>
              <a:rPr lang="en-US" altLang="zh-CN" sz="1600" dirty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  <a:t>7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二极管构成“与”门电路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800" b="1" i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8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800" b="1" i="1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457200" y="1196752"/>
            <a:ext cx="8229600" cy="1357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/>
        </p:nvGraphicFramePr>
        <p:xfrm>
          <a:off x="410592" y="2652414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Visio" r:id="rId3" imgW="1245870" imgH="1201420" progId="">
                  <p:embed/>
                </p:oleObj>
              </mc:Choice>
              <mc:Fallback>
                <p:oleObj name="Visio" r:id="rId3" imgW="1245870" imgH="1201420" progId="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92" y="2652414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457200" y="1279600"/>
            <a:ext cx="8229600" cy="1357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1"/>
          <p:cNvSpPr txBox="1"/>
          <p:nvPr/>
        </p:nvSpPr>
        <p:spPr>
          <a:xfrm>
            <a:off x="457200" y="1279600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383280" y="3629025"/>
              <a:ext cx="474345" cy="400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383280" y="3629025"/>
                <a:ext cx="474345" cy="4000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为高电平</a:t>
            </a: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2333</Words>
  <Application>Microsoft Office PowerPoint</Application>
  <PresentationFormat>全屏显示(4:3)</PresentationFormat>
  <Paragraphs>338</Paragraphs>
  <Slides>38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黑体</vt:lpstr>
      <vt:lpstr>华文细黑</vt:lpstr>
      <vt:lpstr>楷体_GB2312</vt:lpstr>
      <vt:lpstr>宋体</vt:lpstr>
      <vt:lpstr>微软雅黑</vt:lpstr>
      <vt:lpstr>Arial</vt:lpstr>
      <vt:lpstr>Calibri</vt:lpstr>
      <vt:lpstr>Helvetica</vt:lpstr>
      <vt:lpstr>Times New Roman</vt:lpstr>
      <vt:lpstr>Verdana</vt:lpstr>
      <vt:lpstr>Wingdings</vt:lpstr>
      <vt:lpstr>Wingdings 2</vt:lpstr>
      <vt:lpstr>自定义设计方案</vt:lpstr>
      <vt:lpstr>实验室PPT模版2013 beta1</vt:lpstr>
      <vt:lpstr>1_自定义设计方案</vt:lpstr>
      <vt:lpstr>Bitmap Image</vt:lpstr>
      <vt:lpstr>Visio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非门测试二组数据</vt:lpstr>
      <vt:lpstr>用晶体管实现正逻辑“与非门”</vt:lpstr>
      <vt:lpstr>正逻辑“与非门”接线图</vt:lpstr>
      <vt:lpstr>与非门三组测试数据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pyf1927817985@outlook.com</cp:lastModifiedBy>
  <cp:revision>301</cp:revision>
  <dcterms:created xsi:type="dcterms:W3CDTF">2011-08-03T07:44:00Z</dcterms:created>
  <dcterms:modified xsi:type="dcterms:W3CDTF">2020-09-19T03:03:18Z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